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52400"/>
            <a:ext cx="8458200" cy="1447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en-US" altLang="zh-CN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828800"/>
            <a:ext cx="3810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en-US" altLang="zh-CN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40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2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152400"/>
            <a:ext cx="2076450" cy="59737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076950" cy="597376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61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625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728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63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711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17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11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664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13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7010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a typeface="宋体" charset="-122"/>
              </a:defRPr>
            </a:lvl1pPr>
          </a:lstStyle>
          <a:p>
            <a:fld id="{B309A725-E837-44ED-954A-5ECBCCEF99EB}" type="datetimeFigureOut">
              <a:rPr lang="zh-CN" altLang="en-US" smtClean="0"/>
              <a:t>2013/10/4</a:t>
            </a:fld>
            <a:endParaRPr lang="zh-CN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a typeface="宋体" charset="-122"/>
              </a:defRPr>
            </a:lvl1pPr>
          </a:lstStyle>
          <a:p>
            <a:endParaRPr lang="zh-CN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宋体" charset="-122"/>
              </a:defRPr>
            </a:lvl1pPr>
          </a:lstStyle>
          <a:p>
            <a:fld id="{E8358C36-02DA-42B2-991F-E194B91199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rimitive_wrapper_clas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47664" y="548680"/>
            <a:ext cx="4536504" cy="864096"/>
          </a:xfrm>
        </p:spPr>
        <p:txBody>
          <a:bodyPr/>
          <a:lstStyle/>
          <a:p>
            <a:pPr algn="ctr"/>
            <a:r>
              <a:rPr lang="en-US" altLang="zh-CN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Recitation 7</a:t>
            </a:r>
            <a:endParaRPr lang="zh-CN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11560" y="2780928"/>
            <a:ext cx="2399184" cy="664096"/>
          </a:xfrm>
        </p:spPr>
        <p:txBody>
          <a:bodyPr/>
          <a:lstStyle/>
          <a:p>
            <a:r>
              <a:rPr lang="en-US" altLang="zh-CN" dirty="0" smtClean="0">
                <a:latin typeface="+mn-ea"/>
              </a:rPr>
              <a:t>Collections</a:t>
            </a:r>
            <a:endParaRPr lang="zh-CN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455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010400" cy="684312"/>
          </a:xfrm>
        </p:spPr>
        <p:txBody>
          <a:bodyPr/>
          <a:lstStyle/>
          <a:p>
            <a:r>
              <a:rPr lang="en-US" altLang="zh-CN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Array List and Linked List</a:t>
            </a:r>
            <a:endParaRPr lang="zh-CN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5141168"/>
          </a:xfrm>
        </p:spPr>
        <p:txBody>
          <a:bodyPr/>
          <a:lstStyle/>
          <a:p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Array List and Linked List are implementations of the same interface: List.</a:t>
            </a:r>
          </a:p>
          <a:p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As a result, they have a number of methods that do the same job.</a:t>
            </a:r>
          </a:p>
          <a:p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Different things: Array List actually uses an array to store objects. So when given an index, array list can directly </a:t>
            </a:r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access </a:t>
            </a:r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to that element. However, when we do </a:t>
            </a:r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deletion</a:t>
            </a:r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insertion </a:t>
            </a:r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or increase the size, the time cost may be large</a:t>
            </a:r>
            <a:r>
              <a:rPr lang="en-US" altLang="zh-CN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zh-CN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240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600" dirty="0">
                <a:cs typeface="Tahoma" panose="020B0604030504040204" pitchFamily="34" charset="0"/>
              </a:rPr>
              <a:t>Every element in a linked list is actually </a:t>
            </a:r>
            <a:r>
              <a:rPr lang="en-US" altLang="zh-CN" sz="2600" dirty="0" smtClean="0">
                <a:cs typeface="Tahoma" panose="020B0604030504040204" pitchFamily="34" charset="0"/>
              </a:rPr>
              <a:t>stored in an </a:t>
            </a:r>
            <a:r>
              <a:rPr lang="en-US" altLang="zh-CN" sz="2600" dirty="0">
                <a:cs typeface="Tahoma" panose="020B0604030504040204" pitchFamily="34" charset="0"/>
              </a:rPr>
              <a:t>instance of a class called Node. Each node contains the element, and a pointer points to the next </a:t>
            </a:r>
            <a:r>
              <a:rPr lang="en-US" altLang="zh-CN" sz="2600" dirty="0" smtClean="0">
                <a:cs typeface="Tahoma" panose="020B0604030504040204" pitchFamily="34" charset="0"/>
              </a:rPr>
              <a:t>node.</a:t>
            </a:r>
          </a:p>
          <a:p>
            <a:r>
              <a:rPr lang="en-US" altLang="zh-CN" sz="2600" dirty="0" smtClean="0">
                <a:cs typeface="Tahoma" panose="020B0604030504040204" pitchFamily="34" charset="0"/>
              </a:rPr>
              <a:t>The linked list in Java is a little bit different . In Java, every node is actually double-linked, which means there are 2 pointers, one points to the previous node, and the other points to the next nodes.</a:t>
            </a:r>
            <a:endParaRPr lang="en-US" altLang="zh-CN" dirty="0" smtClean="0"/>
          </a:p>
          <a:p>
            <a:r>
              <a:rPr lang="en-US" altLang="zh-CN" sz="2600" dirty="0" smtClean="0">
                <a:cs typeface="Tahoma" panose="020B0604030504040204" pitchFamily="34" charset="0"/>
              </a:rPr>
              <a:t>A picture illustrates doubly linked list</a:t>
            </a:r>
            <a:endParaRPr lang="zh-CN" altLang="en-US" sz="2600" dirty="0"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255" y="5013176"/>
            <a:ext cx="4524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0240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010400" cy="756320"/>
          </a:xfrm>
        </p:spPr>
        <p:txBody>
          <a:bodyPr/>
          <a:lstStyle/>
          <a:p>
            <a:r>
              <a:rPr lang="en-US" altLang="zh-CN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Program explanation</a:t>
            </a:r>
            <a:endParaRPr lang="zh-CN" altLang="en-US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r>
              <a:rPr lang="en-US" altLang="zh-CN" sz="2600" dirty="0" smtClean="0"/>
              <a:t>This program is modified from the last recitation.</a:t>
            </a:r>
          </a:p>
          <a:p>
            <a:r>
              <a:rPr lang="en-US" altLang="zh-CN" sz="2600" dirty="0" err="1" smtClean="0"/>
              <a:t>AnObjectDatabaseUsingList</a:t>
            </a:r>
            <a:r>
              <a:rPr lang="en-US" altLang="zh-CN" sz="2600" dirty="0" smtClean="0"/>
              <a:t> is a class that has a list as property to store different kind of objects. You can use ObjectEditor to see the elements in an instance of it. The constructor take a list as input and assign the list to the list property</a:t>
            </a:r>
            <a:r>
              <a:rPr lang="en-US" altLang="zh-CN" sz="2600" dirty="0" smtClean="0"/>
              <a:t>.</a:t>
            </a:r>
          </a:p>
          <a:p>
            <a:r>
              <a:rPr lang="en-US" altLang="zh-CN" sz="2600" dirty="0" smtClean="0"/>
              <a:t>Notice how ObjectEditor displays collection.</a:t>
            </a:r>
            <a:endParaRPr lang="en-US" altLang="zh-CN" sz="2600" dirty="0" smtClean="0"/>
          </a:p>
          <a:p>
            <a:r>
              <a:rPr lang="en-US" altLang="zh-CN" sz="2600" dirty="0" smtClean="0"/>
              <a:t>In Driver, there are 2 initializations, one uses Array List and another uses Linked List. </a:t>
            </a:r>
            <a:r>
              <a:rPr lang="en-US" altLang="zh-CN" sz="2600" dirty="0" err="1"/>
              <a:t>AnObjectDatabaseUsingList</a:t>
            </a:r>
            <a:r>
              <a:rPr lang="en-US" altLang="zh-CN" sz="2600" dirty="0"/>
              <a:t> </a:t>
            </a:r>
            <a:r>
              <a:rPr lang="en-US" altLang="zh-CN" sz="2600" dirty="0" smtClean="0"/>
              <a:t>can work with either implementations. But different implementations may have different performances regarding the scenarios.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2303883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/>
          <a:lstStyle/>
          <a:p>
            <a:r>
              <a:rPr lang="en-US" altLang="zh-CN" sz="2600" dirty="0" smtClean="0"/>
              <a:t>Notice that the type of the list in </a:t>
            </a:r>
            <a:r>
              <a:rPr lang="en-US" altLang="zh-CN" sz="2600" dirty="0" err="1"/>
              <a:t>AnObjectDatabaseUsingList</a:t>
            </a:r>
            <a:r>
              <a:rPr lang="en-US" altLang="zh-CN" sz="2600" dirty="0"/>
              <a:t> </a:t>
            </a:r>
            <a:r>
              <a:rPr lang="en-US" altLang="zh-CN" sz="2600" dirty="0" smtClean="0"/>
              <a:t>is Object, which means you can put any kind of class in it. However, primitive types like </a:t>
            </a:r>
            <a:r>
              <a:rPr lang="en-US" altLang="zh-CN" sz="2600" dirty="0" err="1" smtClean="0"/>
              <a:t>int</a:t>
            </a:r>
            <a:r>
              <a:rPr lang="en-US" altLang="zh-CN" sz="2600" dirty="0" smtClean="0"/>
              <a:t> or char are not class, that’s why you need wrapper classes.</a:t>
            </a:r>
          </a:p>
          <a:p>
            <a:r>
              <a:rPr lang="en-US" altLang="zh-CN" sz="2600" dirty="0">
                <a:hlinkClick r:id="rId2"/>
              </a:rPr>
              <a:t>http://</a:t>
            </a:r>
            <a:r>
              <a:rPr lang="en-US" altLang="zh-CN" sz="2600" dirty="0" smtClean="0">
                <a:hlinkClick r:id="rId2"/>
              </a:rPr>
              <a:t>en.wikipedia.org/wiki/Primitive_wrapper_class</a:t>
            </a:r>
            <a:endParaRPr lang="en-US" altLang="zh-CN" sz="2600" dirty="0" smtClean="0"/>
          </a:p>
          <a:p>
            <a:r>
              <a:rPr lang="en-US" altLang="zh-CN" sz="2600" dirty="0" smtClean="0"/>
              <a:t>At the bottom of Driver is  a block for test the performance of deletion (repeat 100000 times). Use that to compare the performance difference between array list and linked list. Also try to </a:t>
            </a:r>
            <a:r>
              <a:rPr lang="en-US" altLang="zh-CN" sz="2600" dirty="0" err="1" smtClean="0"/>
              <a:t>testsome</a:t>
            </a:r>
            <a:r>
              <a:rPr lang="en-US" altLang="zh-CN" sz="2600" dirty="0" smtClean="0"/>
              <a:t> other operations like insertion or random access.</a:t>
            </a:r>
            <a:endParaRPr lang="zh-CN" altLang="en-US" sz="2600" dirty="0"/>
          </a:p>
        </p:txBody>
      </p:sp>
    </p:spTree>
    <p:extLst>
      <p:ext uri="{BB962C8B-B14F-4D97-AF65-F5344CB8AC3E}">
        <p14:creationId xmlns:p14="http://schemas.microsoft.com/office/powerpoint/2010/main" val="619667016"/>
      </p:ext>
    </p:extLst>
  </p:cSld>
  <p:clrMapOvr>
    <a:masterClrMapping/>
  </p:clrMapOvr>
</p:sld>
</file>

<file path=ppt/theme/theme1.xml><?xml version="1.0" encoding="utf-8"?>
<a:theme xmlns:a="http://schemas.openxmlformats.org/drawingml/2006/main" name="earth">
  <a:themeElements>
    <a:clrScheme name="01073109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01073109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0107310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310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310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310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310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07310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310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310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310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310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310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07310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earth</Template>
  <TotalTime>244</TotalTime>
  <Words>359</Words>
  <Application>Microsoft Office PowerPoint</Application>
  <PresentationFormat>全屏显示(4:3)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earth</vt:lpstr>
      <vt:lpstr>Recitation 7</vt:lpstr>
      <vt:lpstr>Array List and Linked List</vt:lpstr>
      <vt:lpstr>PowerPoint 演示文稿</vt:lpstr>
      <vt:lpstr>Program explanation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7</dc:title>
  <dc:creator>Andy</dc:creator>
  <cp:lastModifiedBy>Andy</cp:lastModifiedBy>
  <cp:revision>6</cp:revision>
  <dcterms:created xsi:type="dcterms:W3CDTF">2013-10-03T19:58:36Z</dcterms:created>
  <dcterms:modified xsi:type="dcterms:W3CDTF">2013-10-04T04:49:11Z</dcterms:modified>
</cp:coreProperties>
</file>